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4" r:id="rId2"/>
    <p:sldId id="268" r:id="rId3"/>
    <p:sldId id="269" r:id="rId4"/>
    <p:sldId id="27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716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2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42EDA-6395-46EB-B512-F8303E68D4C0}" type="datetimeFigureOut">
              <a:rPr lang="en-029" smtClean="0"/>
              <a:t>06/03/2017</a:t>
            </a:fld>
            <a:endParaRPr lang="en-02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2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2BC9B-A6AC-4659-97F6-619151B9EBC8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154108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413B-1D58-4129-994B-F847E22993A8}" type="datetimeFigureOut">
              <a:rPr lang="en-029" smtClean="0"/>
              <a:t>06/03/2017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80A5-701A-4916-A164-F8305F1141FC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65521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413B-1D58-4129-994B-F847E22993A8}" type="datetimeFigureOut">
              <a:rPr lang="en-029" smtClean="0"/>
              <a:t>06/03/2017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80A5-701A-4916-A164-F8305F1141FC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115932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413B-1D58-4129-994B-F847E22993A8}" type="datetimeFigureOut">
              <a:rPr lang="en-029" smtClean="0"/>
              <a:t>06/03/2017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80A5-701A-4916-A164-F8305F1141FC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190069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413B-1D58-4129-994B-F847E22993A8}" type="datetimeFigureOut">
              <a:rPr lang="en-029" smtClean="0"/>
              <a:t>06/03/2017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80A5-701A-4916-A164-F8305F1141FC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92066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413B-1D58-4129-994B-F847E22993A8}" type="datetimeFigureOut">
              <a:rPr lang="en-029" smtClean="0"/>
              <a:t>06/03/2017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80A5-701A-4916-A164-F8305F1141FC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61124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413B-1D58-4129-994B-F847E22993A8}" type="datetimeFigureOut">
              <a:rPr lang="en-029" smtClean="0"/>
              <a:t>06/03/2017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80A5-701A-4916-A164-F8305F1141FC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10399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413B-1D58-4129-994B-F847E22993A8}" type="datetimeFigureOut">
              <a:rPr lang="en-029" smtClean="0"/>
              <a:t>06/03/2017</a:t>
            </a:fld>
            <a:endParaRPr lang="en-02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80A5-701A-4916-A164-F8305F1141FC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44479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413B-1D58-4129-994B-F847E22993A8}" type="datetimeFigureOut">
              <a:rPr lang="en-029" smtClean="0"/>
              <a:t>06/03/2017</a:t>
            </a:fld>
            <a:endParaRPr lang="en-02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80A5-701A-4916-A164-F8305F1141FC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91609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413B-1D58-4129-994B-F847E22993A8}" type="datetimeFigureOut">
              <a:rPr lang="en-029" smtClean="0"/>
              <a:t>06/03/2017</a:t>
            </a:fld>
            <a:endParaRPr lang="en-02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80A5-701A-4916-A164-F8305F1141FC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32619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413B-1D58-4129-994B-F847E22993A8}" type="datetimeFigureOut">
              <a:rPr lang="en-029" smtClean="0"/>
              <a:t>06/03/2017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80A5-701A-4916-A164-F8305F1141FC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240206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2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413B-1D58-4129-994B-F847E22993A8}" type="datetimeFigureOut">
              <a:rPr lang="en-029" smtClean="0"/>
              <a:t>06/03/2017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80A5-701A-4916-A164-F8305F1141FC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417526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1413B-1D58-4129-994B-F847E22993A8}" type="datetimeFigureOut">
              <a:rPr lang="en-029" smtClean="0"/>
              <a:t>06/03/2017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180A5-701A-4916-A164-F8305F1141FC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189567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28194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29" sz="3200" b="1" dirty="0" smtClean="0">
                <a:solidFill>
                  <a:schemeClr val="bg1"/>
                </a:solidFill>
              </a:rPr>
              <a:t>RENEWABLE ENERGY AND ENERGY EFFICIENCY IN THE CONTEXT OF SUSTAINABLE CITIES</a:t>
            </a:r>
            <a:endParaRPr lang="en-029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21096"/>
            <a:ext cx="1013072" cy="984504"/>
          </a:xfrm>
          <a:prstGeom prst="rect">
            <a:avLst/>
          </a:prstGeom>
        </p:spPr>
      </p:pic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41325" y="1143000"/>
            <a:ext cx="8224838" cy="4573587"/>
          </a:xfrm>
        </p:spPr>
        <p:txBody>
          <a:bodyPr>
            <a:normAutofit/>
          </a:bodyPr>
          <a:lstStyle/>
          <a:p>
            <a:pPr marL="355600" lvl="1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029" sz="2000" b="1" dirty="0"/>
              <a:t>1.	</a:t>
            </a:r>
            <a:r>
              <a:rPr lang="en-029" sz="2000" b="1" dirty="0" smtClean="0"/>
              <a:t>COST: Capital </a:t>
            </a:r>
            <a:r>
              <a:rPr lang="en-029" sz="2000" b="1" dirty="0"/>
              <a:t>Cost/start up cost of the investment is expensive and </a:t>
            </a:r>
            <a:r>
              <a:rPr lang="en-029" sz="2000" b="1" dirty="0" smtClean="0"/>
              <a:t>	prohibitive, cost to maintain back.</a:t>
            </a:r>
            <a:endParaRPr lang="en-029" sz="2000" b="1" dirty="0"/>
          </a:p>
          <a:p>
            <a:pPr marL="355600" lvl="1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029" sz="2000" b="1" dirty="0"/>
              <a:t>2.	Lack of sufficient education and capacity building</a:t>
            </a:r>
          </a:p>
          <a:p>
            <a:pPr marL="355600" lvl="1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029" sz="2000" b="1" dirty="0"/>
              <a:t>3.	Methodology</a:t>
            </a:r>
          </a:p>
          <a:p>
            <a:pPr marL="355600" lvl="1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029" sz="2000" b="1" dirty="0"/>
              <a:t>4.	Land space, competing interest of land use</a:t>
            </a:r>
          </a:p>
          <a:p>
            <a:pPr marL="355600" lvl="1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029" sz="2000" b="1" dirty="0"/>
              <a:t>5.	</a:t>
            </a:r>
            <a:r>
              <a:rPr lang="en-029" sz="2000" b="1" dirty="0" smtClean="0"/>
              <a:t>Lack of Legislation </a:t>
            </a:r>
            <a:endParaRPr lang="en-029" sz="2000" b="1" dirty="0"/>
          </a:p>
          <a:p>
            <a:pPr marL="355600" lvl="1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029" sz="2000" b="1" dirty="0"/>
              <a:t>6</a:t>
            </a:r>
            <a:r>
              <a:rPr lang="en-029" sz="2000" b="1" dirty="0" smtClean="0"/>
              <a:t>.</a:t>
            </a:r>
            <a:r>
              <a:rPr lang="en-029" sz="2000" b="1" dirty="0"/>
              <a:t>	Oil prices going down making RE more expensive </a:t>
            </a:r>
            <a:r>
              <a:rPr lang="en-029" sz="2000" b="1" dirty="0" err="1"/>
              <a:t>vis</a:t>
            </a:r>
            <a:r>
              <a:rPr lang="en-029" sz="2000" b="1" dirty="0"/>
              <a:t> a vie </a:t>
            </a:r>
            <a:r>
              <a:rPr lang="en-029" sz="2000" b="1" dirty="0" err="1"/>
              <a:t>fosil</a:t>
            </a:r>
            <a:r>
              <a:rPr lang="en-029" sz="2000" b="1" dirty="0"/>
              <a:t> fuel</a:t>
            </a:r>
          </a:p>
          <a:p>
            <a:pPr marL="355600" lvl="1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GB" sz="2000" b="1" dirty="0" smtClean="0"/>
          </a:p>
          <a:p>
            <a:pPr marL="0" indent="0" eaLnBrk="1" hangingPunct="1">
              <a:lnSpc>
                <a:spcPct val="150000"/>
              </a:lnSpc>
              <a:buClr>
                <a:srgbClr val="939598"/>
              </a:buClr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eaLnBrk="1" hangingPunct="1">
              <a:buClr>
                <a:srgbClr val="939598"/>
              </a:buClr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52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29" sz="4000" b="1" dirty="0" smtClean="0">
                <a:solidFill>
                  <a:srgbClr val="0070C0"/>
                </a:solidFill>
              </a:rPr>
              <a:t>ISSUES</a:t>
            </a:r>
            <a:endParaRPr lang="en-029" sz="4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5686"/>
            <a:ext cx="9144000" cy="246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21096"/>
            <a:ext cx="1013072" cy="984504"/>
          </a:xfrm>
          <a:prstGeom prst="rect">
            <a:avLst/>
          </a:prstGeom>
        </p:spPr>
      </p:pic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41325" y="950913"/>
            <a:ext cx="8224838" cy="4916487"/>
          </a:xfrm>
        </p:spPr>
        <p:txBody>
          <a:bodyPr>
            <a:normAutofit/>
          </a:bodyPr>
          <a:lstStyle/>
          <a:p>
            <a:pPr marL="363537" lvl="1" indent="0" algn="just">
              <a:spcBef>
                <a:spcPts val="600"/>
              </a:spcBef>
              <a:spcAft>
                <a:spcPts val="1200"/>
              </a:spcAft>
              <a:buClr>
                <a:srgbClr val="939598"/>
              </a:buClr>
              <a:buNone/>
              <a:defRPr/>
            </a:pPr>
            <a:r>
              <a:rPr lang="en-029" sz="2000" dirty="0"/>
              <a:t>1.	</a:t>
            </a:r>
            <a:r>
              <a:rPr lang="en-029" dirty="0" err="1"/>
              <a:t>Pv</a:t>
            </a:r>
            <a:r>
              <a:rPr lang="en-029" dirty="0"/>
              <a:t> installations on all building and car parks</a:t>
            </a:r>
          </a:p>
          <a:p>
            <a:pPr marL="363537" lvl="1" indent="0" algn="just">
              <a:spcBef>
                <a:spcPts val="600"/>
              </a:spcBef>
              <a:spcAft>
                <a:spcPts val="1200"/>
              </a:spcAft>
              <a:buClr>
                <a:srgbClr val="939598"/>
              </a:buClr>
              <a:buNone/>
              <a:defRPr/>
            </a:pPr>
            <a:r>
              <a:rPr lang="en-029" dirty="0"/>
              <a:t>2.	Retrofitting buildings</a:t>
            </a:r>
          </a:p>
          <a:p>
            <a:pPr marL="363537" lvl="1" indent="0" algn="just">
              <a:spcBef>
                <a:spcPts val="600"/>
              </a:spcBef>
              <a:spcAft>
                <a:spcPts val="1200"/>
              </a:spcAft>
              <a:buClr>
                <a:srgbClr val="939598"/>
              </a:buClr>
              <a:buNone/>
              <a:defRPr/>
            </a:pPr>
            <a:r>
              <a:rPr lang="en-029" dirty="0"/>
              <a:t>3.	Maximise potential for grant funding and </a:t>
            </a:r>
            <a:r>
              <a:rPr lang="en-029" dirty="0" smtClean="0"/>
              <a:t>	exploration studies.</a:t>
            </a:r>
            <a:endParaRPr lang="en-029" dirty="0"/>
          </a:p>
          <a:p>
            <a:pPr marL="363537" lvl="1" indent="0" algn="just">
              <a:spcBef>
                <a:spcPts val="600"/>
              </a:spcBef>
              <a:spcAft>
                <a:spcPts val="1200"/>
              </a:spcAft>
              <a:buClr>
                <a:srgbClr val="939598"/>
              </a:buClr>
              <a:buNone/>
              <a:defRPr/>
            </a:pPr>
            <a:r>
              <a:rPr lang="en-029" dirty="0"/>
              <a:t>4.	Regional partnership, learning from other </a:t>
            </a:r>
            <a:r>
              <a:rPr lang="en-029" dirty="0" smtClean="0"/>
              <a:t>	countries </a:t>
            </a:r>
            <a:r>
              <a:rPr lang="en-029" dirty="0"/>
              <a:t>successes, </a:t>
            </a:r>
            <a:r>
              <a:rPr lang="en-029" dirty="0" smtClean="0"/>
              <a:t>	failures</a:t>
            </a:r>
            <a:r>
              <a:rPr lang="en-029" dirty="0"/>
              <a:t>, challenges </a:t>
            </a:r>
            <a:r>
              <a:rPr lang="en-029" dirty="0" smtClean="0"/>
              <a:t>	(</a:t>
            </a:r>
            <a:r>
              <a:rPr lang="en-029" dirty="0"/>
              <a:t>best practices</a:t>
            </a:r>
            <a:r>
              <a:rPr lang="en-029" sz="2000" dirty="0"/>
              <a:t>).</a:t>
            </a:r>
          </a:p>
          <a:p>
            <a:pPr marL="363537" lvl="1" indent="0" algn="just">
              <a:spcBef>
                <a:spcPts val="600"/>
              </a:spcBef>
              <a:spcAft>
                <a:spcPts val="1200"/>
              </a:spcAft>
              <a:buClr>
                <a:srgbClr val="939598"/>
              </a:buClr>
              <a:buNone/>
              <a:defRPr/>
            </a:pPr>
            <a:endParaRPr lang="en-029" sz="2000" dirty="0" smtClean="0"/>
          </a:p>
          <a:p>
            <a:pPr marL="363537" lvl="1" indent="0" algn="just">
              <a:spcBef>
                <a:spcPts val="600"/>
              </a:spcBef>
              <a:spcAft>
                <a:spcPts val="1200"/>
              </a:spcAft>
              <a:buClr>
                <a:srgbClr val="939598"/>
              </a:buClr>
              <a:buNone/>
              <a:defRPr/>
            </a:pPr>
            <a:endParaRPr lang="en-029" sz="2000" dirty="0"/>
          </a:p>
          <a:p>
            <a:pPr marL="363537" lvl="1" indent="0" algn="just">
              <a:spcBef>
                <a:spcPts val="600"/>
              </a:spcBef>
              <a:spcAft>
                <a:spcPts val="1200"/>
              </a:spcAft>
              <a:buClr>
                <a:srgbClr val="939598"/>
              </a:buClr>
              <a:buNone/>
              <a:defRPr/>
            </a:pPr>
            <a:endParaRPr lang="en-029" sz="2000" dirty="0" smtClean="0"/>
          </a:p>
          <a:p>
            <a:pPr marL="363537" lvl="1" indent="0" algn="just">
              <a:spcBef>
                <a:spcPts val="600"/>
              </a:spcBef>
              <a:spcAft>
                <a:spcPts val="1200"/>
              </a:spcAft>
              <a:buClr>
                <a:srgbClr val="939598"/>
              </a:buClr>
              <a:buNone/>
              <a:defRPr/>
            </a:pPr>
            <a:endParaRPr lang="en-029" sz="2000" dirty="0"/>
          </a:p>
          <a:p>
            <a:pPr marL="820737" lvl="1" indent="-457200" eaLnBrk="1" hangingPunct="1">
              <a:spcBef>
                <a:spcPts val="600"/>
              </a:spcBef>
              <a:spcAft>
                <a:spcPts val="1200"/>
              </a:spcAft>
              <a:buClr>
                <a:srgbClr val="939598"/>
              </a:buCl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8198" name="AutoShape 4"/>
          <p:cNvSpPr>
            <a:spLocks noChangeArrowheads="1"/>
          </p:cNvSpPr>
          <p:nvPr/>
        </p:nvSpPr>
        <p:spPr bwMode="auto">
          <a:xfrm>
            <a:off x="1549406" y="760413"/>
            <a:ext cx="153988" cy="381000"/>
          </a:xfrm>
          <a:prstGeom prst="chevron">
            <a:avLst>
              <a:gd name="adj" fmla="val 78569"/>
            </a:avLst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152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29" sz="4000" b="1" dirty="0" smtClean="0">
                <a:solidFill>
                  <a:srgbClr val="0070C0"/>
                </a:solidFill>
              </a:rPr>
              <a:t>SOLUTIONS</a:t>
            </a:r>
            <a:endParaRPr lang="en-029" sz="40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5686"/>
            <a:ext cx="9144000" cy="246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21096"/>
            <a:ext cx="1013072" cy="984504"/>
          </a:xfrm>
          <a:prstGeom prst="rect">
            <a:avLst/>
          </a:prstGeom>
        </p:spPr>
      </p:pic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317872" y="2438400"/>
            <a:ext cx="8224838" cy="221138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Clr>
                <a:srgbClr val="939598"/>
              </a:buClr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eaLnBrk="1" hangingPunct="1">
              <a:buClr>
                <a:srgbClr val="939598"/>
              </a:buClr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9223" name="AutoShape 4"/>
          <p:cNvSpPr>
            <a:spLocks noChangeArrowheads="1"/>
          </p:cNvSpPr>
          <p:nvPr/>
        </p:nvSpPr>
        <p:spPr bwMode="auto">
          <a:xfrm>
            <a:off x="1549406" y="760413"/>
            <a:ext cx="153988" cy="381000"/>
          </a:xfrm>
          <a:prstGeom prst="chevron">
            <a:avLst>
              <a:gd name="adj" fmla="val 78569"/>
            </a:avLst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152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29" sz="4000" b="1" dirty="0" smtClean="0">
                <a:solidFill>
                  <a:srgbClr val="0070C0"/>
                </a:solidFill>
              </a:rPr>
              <a:t>RECOMMENDATIONS</a:t>
            </a:r>
            <a:endParaRPr lang="en-029" sz="4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5686"/>
            <a:ext cx="9144000" cy="2469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600201"/>
            <a:ext cx="7581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029" sz="2800" b="1" dirty="0"/>
              <a:t>1.</a:t>
            </a:r>
            <a:r>
              <a:rPr lang="en-029" sz="2800" b="1" i="1" dirty="0"/>
              <a:t>	</a:t>
            </a:r>
            <a:r>
              <a:rPr lang="en-029" sz="2800" dirty="0"/>
              <a:t>Government  to offer more incentives to </a:t>
            </a:r>
            <a:r>
              <a:rPr lang="en-029" sz="2800" dirty="0" smtClean="0"/>
              <a:t>	Renewable </a:t>
            </a:r>
            <a:r>
              <a:rPr lang="en-029" sz="2800" dirty="0"/>
              <a:t>Energy </a:t>
            </a:r>
            <a:r>
              <a:rPr lang="en-029" sz="2800" dirty="0" smtClean="0"/>
              <a:t>Adoption: </a:t>
            </a:r>
            <a:r>
              <a:rPr lang="en-029" sz="2800" dirty="0"/>
              <a:t>Tax breaks or </a:t>
            </a:r>
            <a:r>
              <a:rPr lang="en-029" sz="2800" dirty="0" smtClean="0"/>
              <a:t>	concession </a:t>
            </a:r>
            <a:r>
              <a:rPr lang="en-029" sz="2800" dirty="0"/>
              <a:t>for buildings willing 	to </a:t>
            </a:r>
            <a:r>
              <a:rPr lang="en-029" sz="2800" dirty="0" smtClean="0"/>
              <a:t>retrofit</a:t>
            </a:r>
            <a:endParaRPr lang="en-029" sz="2800" dirty="0"/>
          </a:p>
          <a:p>
            <a:pPr algn="just"/>
            <a:r>
              <a:rPr lang="en-029" sz="2800" dirty="0"/>
              <a:t>2</a:t>
            </a:r>
            <a:r>
              <a:rPr lang="en-029" sz="2800" dirty="0" smtClean="0"/>
              <a:t>.</a:t>
            </a:r>
            <a:r>
              <a:rPr lang="en-029" sz="2800" dirty="0"/>
              <a:t>	</a:t>
            </a:r>
            <a:r>
              <a:rPr lang="en-029" sz="2800" dirty="0" smtClean="0"/>
              <a:t>Deterrents: Increasing </a:t>
            </a:r>
            <a:r>
              <a:rPr lang="en-029" sz="2800" dirty="0"/>
              <a:t>taxes on products </a:t>
            </a:r>
            <a:r>
              <a:rPr lang="en-029" sz="2800" dirty="0" smtClean="0"/>
              <a:t>	promoting </a:t>
            </a:r>
            <a:r>
              <a:rPr lang="en-029" sz="2800" dirty="0"/>
              <a:t>use </a:t>
            </a:r>
            <a:r>
              <a:rPr lang="en-029" sz="2800" dirty="0" smtClean="0"/>
              <a:t>	of </a:t>
            </a:r>
            <a:r>
              <a:rPr lang="en-029" sz="2800" dirty="0"/>
              <a:t>Fossil Fuel carbon </a:t>
            </a:r>
            <a:r>
              <a:rPr lang="en-029" sz="2800" dirty="0" smtClean="0"/>
              <a:t>	emissions</a:t>
            </a:r>
            <a:r>
              <a:rPr lang="en-029" sz="2800" dirty="0"/>
              <a:t>, </a:t>
            </a:r>
            <a:r>
              <a:rPr lang="en-029" sz="2800" dirty="0" err="1"/>
              <a:t>eg</a:t>
            </a:r>
            <a:r>
              <a:rPr lang="en-029" sz="2800" dirty="0"/>
              <a:t> </a:t>
            </a:r>
            <a:r>
              <a:rPr lang="en-029" sz="2800" dirty="0" smtClean="0"/>
              <a:t>	incandescent </a:t>
            </a:r>
            <a:r>
              <a:rPr lang="en-029" sz="2800" dirty="0" err="1"/>
              <a:t>lignts</a:t>
            </a:r>
            <a:endParaRPr lang="en-029" sz="2800" dirty="0"/>
          </a:p>
          <a:p>
            <a:pPr algn="just"/>
            <a:r>
              <a:rPr lang="en-029" sz="2800" dirty="0"/>
              <a:t>3</a:t>
            </a:r>
            <a:r>
              <a:rPr lang="en-029" sz="2800" dirty="0" smtClean="0"/>
              <a:t>.</a:t>
            </a:r>
            <a:r>
              <a:rPr lang="en-029" sz="2800" dirty="0"/>
              <a:t>	</a:t>
            </a:r>
            <a:r>
              <a:rPr lang="en-029" sz="2800" err="1" smtClean="0"/>
              <a:t>Education</a:t>
            </a:r>
            <a:r>
              <a:rPr lang="en-029" sz="2800" smtClean="0"/>
              <a:t>: Promoting </a:t>
            </a:r>
            <a:r>
              <a:rPr lang="en-029" sz="2800" dirty="0"/>
              <a:t>a culture of energy </a:t>
            </a:r>
            <a:r>
              <a:rPr lang="en-029" sz="2800" dirty="0" smtClean="0"/>
              <a:t>	efficiency 	from </a:t>
            </a:r>
            <a:r>
              <a:rPr lang="en-029" sz="2800" dirty="0"/>
              <a:t>hotel to school, older </a:t>
            </a:r>
            <a:r>
              <a:rPr lang="en-029" sz="2800" dirty="0" smtClean="0"/>
              <a:t>	folks</a:t>
            </a:r>
            <a:r>
              <a:rPr lang="en-029" sz="2800" dirty="0"/>
              <a:t>, children </a:t>
            </a:r>
            <a:r>
              <a:rPr lang="en-029" sz="2800" dirty="0" smtClean="0"/>
              <a:t>	</a:t>
            </a:r>
            <a:endParaRPr lang="en-029" sz="2800" dirty="0"/>
          </a:p>
        </p:txBody>
      </p:sp>
    </p:spTree>
    <p:extLst>
      <p:ext uri="{BB962C8B-B14F-4D97-AF65-F5344CB8AC3E}">
        <p14:creationId xmlns:p14="http://schemas.microsoft.com/office/powerpoint/2010/main" val="32124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5969</TotalTime>
  <Words>20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Hodge</dc:creator>
  <cp:lastModifiedBy>Sonji Baptiste</cp:lastModifiedBy>
  <cp:revision>41</cp:revision>
  <dcterms:created xsi:type="dcterms:W3CDTF">2016-07-14T19:01:36Z</dcterms:created>
  <dcterms:modified xsi:type="dcterms:W3CDTF">2017-06-03T14:37:59Z</dcterms:modified>
</cp:coreProperties>
</file>